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54735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FB5"/>
    <a:srgbClr val="1F74A3"/>
    <a:srgbClr val="87C5FE"/>
    <a:srgbClr val="000ADA"/>
    <a:srgbClr val="76CBF6"/>
    <a:srgbClr val="E1E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22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26153"/>
            <a:ext cx="6425724" cy="3672040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539801"/>
            <a:ext cx="5669756" cy="254650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8C98-033D-49E4-BC1D-A1E6D45D98EC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F8D8-90DF-4305-A8C6-726A07A97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69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8C98-033D-49E4-BC1D-A1E6D45D98EC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F8D8-90DF-4305-A8C6-726A07A97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72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1549"/>
            <a:ext cx="1630055" cy="893839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1549"/>
            <a:ext cx="4795669" cy="8938392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8C98-033D-49E4-BC1D-A1E6D45D98EC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F8D8-90DF-4305-A8C6-726A07A97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24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8C98-033D-49E4-BC1D-A1E6D45D98EC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F8D8-90DF-4305-A8C6-726A07A97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77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29516"/>
            <a:ext cx="6520220" cy="438740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058426"/>
            <a:ext cx="6520220" cy="2307232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8C98-033D-49E4-BC1D-A1E6D45D98EC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F8D8-90DF-4305-A8C6-726A07A97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9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07743"/>
            <a:ext cx="3212862" cy="669219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07743"/>
            <a:ext cx="3212862" cy="669219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8C98-033D-49E4-BC1D-A1E6D45D98EC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F8D8-90DF-4305-A8C6-726A07A97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68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1551"/>
            <a:ext cx="6520220" cy="20386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85566"/>
            <a:ext cx="3198096" cy="1267146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52713"/>
            <a:ext cx="3198096" cy="566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85566"/>
            <a:ext cx="3213847" cy="1267146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52713"/>
            <a:ext cx="3213847" cy="566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8C98-033D-49E4-BC1D-A1E6D45D98EC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F8D8-90DF-4305-A8C6-726A07A97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0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8C98-033D-49E4-BC1D-A1E6D45D98EC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F8D8-90DF-4305-A8C6-726A07A97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59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8C98-033D-49E4-BC1D-A1E6D45D98EC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F8D8-90DF-4305-A8C6-726A07A97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18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03157"/>
            <a:ext cx="2438192" cy="2461048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18625"/>
            <a:ext cx="3827085" cy="7495455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64205"/>
            <a:ext cx="2438192" cy="5862081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8C98-033D-49E4-BC1D-A1E6D45D98EC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F8D8-90DF-4305-A8C6-726A07A97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02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03157"/>
            <a:ext cx="2438192" cy="2461048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18625"/>
            <a:ext cx="3827085" cy="7495455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64205"/>
            <a:ext cx="2438192" cy="5862081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8C98-033D-49E4-BC1D-A1E6D45D98EC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F8D8-90DF-4305-A8C6-726A07A97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36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1551"/>
            <a:ext cx="6520220" cy="2038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07743"/>
            <a:ext cx="6520220" cy="6692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775833"/>
            <a:ext cx="1700927" cy="5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18C98-033D-49E4-BC1D-A1E6D45D98EC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775833"/>
            <a:ext cx="2551390" cy="5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775833"/>
            <a:ext cx="1700927" cy="5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F8D8-90DF-4305-A8C6-726A07A97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43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74"/>
          <a:stretch/>
        </p:blipFill>
        <p:spPr>
          <a:xfrm>
            <a:off x="3870234" y="8261457"/>
            <a:ext cx="2356541" cy="138245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 t="5945" r="5257" b="4851"/>
          <a:stretch/>
        </p:blipFill>
        <p:spPr>
          <a:xfrm>
            <a:off x="4787006" y="9451447"/>
            <a:ext cx="1279326" cy="1095903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4"/>
          <a:stretch/>
        </p:blipFill>
        <p:spPr>
          <a:xfrm>
            <a:off x="5158928" y="4225597"/>
            <a:ext cx="2400748" cy="131097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16541" r="27609" b="16130"/>
          <a:stretch/>
        </p:blipFill>
        <p:spPr>
          <a:xfrm rot="5400000">
            <a:off x="3650291" y="6148763"/>
            <a:ext cx="1724293" cy="13162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 t="6961" r="6672" b="10206"/>
          <a:stretch/>
        </p:blipFill>
        <p:spPr>
          <a:xfrm>
            <a:off x="3869003" y="4297476"/>
            <a:ext cx="1289924" cy="17003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99" r="2214" b="47288"/>
          <a:stretch/>
        </p:blipFill>
        <p:spPr>
          <a:xfrm>
            <a:off x="4276663" y="110478"/>
            <a:ext cx="3180505" cy="703561"/>
          </a:xfrm>
          <a:prstGeom prst="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" t="9515"/>
          <a:stretch/>
        </p:blipFill>
        <p:spPr>
          <a:xfrm>
            <a:off x="3870342" y="2807181"/>
            <a:ext cx="1577075" cy="150172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2"/>
          <a:stretch/>
        </p:blipFill>
        <p:spPr>
          <a:xfrm>
            <a:off x="3869003" y="6972452"/>
            <a:ext cx="3178647" cy="138560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17224" r="9559" b="7461"/>
          <a:stretch/>
        </p:blipFill>
        <p:spPr>
          <a:xfrm>
            <a:off x="5149243" y="2784622"/>
            <a:ext cx="2417751" cy="146766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0"/>
          <a:stretch/>
        </p:blipFill>
        <p:spPr>
          <a:xfrm>
            <a:off x="5968375" y="8275468"/>
            <a:ext cx="1659889" cy="228153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6" b="6124"/>
          <a:stretch/>
        </p:blipFill>
        <p:spPr>
          <a:xfrm>
            <a:off x="5136603" y="5522605"/>
            <a:ext cx="2433747" cy="14498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03" y="5327180"/>
            <a:ext cx="746788" cy="474003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72172" y="158997"/>
            <a:ext cx="3682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solidFill>
                  <a:srgbClr val="1F74A3"/>
                </a:solidFill>
                <a:latin typeface="Cooper Black" panose="0208090404030B020404" pitchFamily="18" charset="0"/>
              </a:rPr>
              <a:t>Mer</a:t>
            </a:r>
            <a:r>
              <a:rPr lang="fr-FR" sz="2200" dirty="0" smtClean="0">
                <a:solidFill>
                  <a:srgbClr val="1F74A3"/>
                </a:solidFill>
                <a:latin typeface="Cooper Black" panose="0208090404030B020404" pitchFamily="18" charset="0"/>
              </a:rPr>
              <a:t>, sports et </a:t>
            </a:r>
            <a:r>
              <a:rPr lang="fr-FR" sz="2200" dirty="0" smtClean="0">
                <a:solidFill>
                  <a:srgbClr val="1F74A3"/>
                </a:solidFill>
                <a:latin typeface="Cooper Black" panose="0208090404030B020404" pitchFamily="18" charset="0"/>
              </a:rPr>
              <a:t>loisirs</a:t>
            </a:r>
          </a:p>
          <a:p>
            <a:pPr algn="ctr"/>
            <a:r>
              <a:rPr lang="fr-FR" sz="2200" dirty="0" smtClean="0">
                <a:solidFill>
                  <a:srgbClr val="1F74A3"/>
                </a:solidFill>
                <a:latin typeface="Cooper Black" panose="0208090404030B020404" pitchFamily="18" charset="0"/>
              </a:rPr>
              <a:t>(</a:t>
            </a:r>
            <a:r>
              <a:rPr lang="fr-FR" sz="1400" smtClean="0">
                <a:solidFill>
                  <a:srgbClr val="1F74A3"/>
                </a:solidFill>
                <a:latin typeface="Cooper Black" panose="0208090404030B020404" pitchFamily="18" charset="0"/>
              </a:rPr>
              <a:t>titre provisoire)</a:t>
            </a:r>
            <a:r>
              <a:rPr lang="fr-FR" sz="1400" smtClean="0">
                <a:solidFill>
                  <a:srgbClr val="1F74A3"/>
                </a:solidFill>
                <a:latin typeface="Cooper Black" panose="0208090404030B020404" pitchFamily="18" charset="0"/>
              </a:rPr>
              <a:t> </a:t>
            </a:r>
            <a:endParaRPr lang="fr-FR" sz="1400" dirty="0" smtClean="0">
              <a:solidFill>
                <a:srgbClr val="1F74A3"/>
              </a:solidFill>
              <a:latin typeface="Cooper Black" panose="0208090404030B020404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-482" y="6424497"/>
            <a:ext cx="382315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ea typeface="Segoe UI Black" panose="020B0A02040204020203" pitchFamily="34" charset="0"/>
                <a:cs typeface="Segoe UI" panose="020B0502040204020203" pitchFamily="34" charset="0"/>
              </a:rPr>
              <a:t>Près de 300 pièces et dispositifs numériques présentés sur 450 m</a:t>
            </a:r>
            <a:r>
              <a:rPr lang="fr-FR" sz="1100" baseline="30000" dirty="0" smtClean="0"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ea typeface="Segoe UI Black" panose="020B0A02040204020203" pitchFamily="34" charset="0"/>
                <a:cs typeface="Segoe UI" panose="020B0502040204020203" pitchFamily="34" charset="0"/>
              </a:rPr>
              <a:t>Des prêteurs privés et institutionnels, </a:t>
            </a:r>
            <a:r>
              <a:rPr lang="fr-FR" sz="1100" dirty="0" smtClean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clubs </a:t>
            </a:r>
            <a:r>
              <a:rPr lang="fr-FR" sz="11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sportifs</a:t>
            </a:r>
            <a:r>
              <a:rPr lang="fr-FR" sz="1100" dirty="0" smtClean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, </a:t>
            </a:r>
            <a:r>
              <a:rPr lang="fr-FR" sz="11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entreprises et sportifs du </a:t>
            </a:r>
            <a:r>
              <a:rPr lang="fr-FR" sz="1100" dirty="0" smtClean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département</a:t>
            </a:r>
            <a:r>
              <a:rPr lang="fr-FR" sz="11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fr-FR" sz="1100" dirty="0" smtClean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: Pole Voile France, </a:t>
            </a:r>
            <a:r>
              <a:rPr lang="fr-FR" sz="1100" dirty="0" smtClean="0">
                <a:ea typeface="Segoe UI Black" panose="020B0A02040204020203" pitchFamily="34" charset="0"/>
                <a:cs typeface="Segoe UI" panose="020B0502040204020203" pitchFamily="34" charset="0"/>
              </a:rPr>
              <a:t>Cercle des nageurs marseillais, Rowing Club, Société Nautique Marseillaise, Entreprise </a:t>
            </a:r>
            <a:r>
              <a:rPr lang="fr-FR" sz="1100" dirty="0" err="1" smtClean="0">
                <a:ea typeface="Segoe UI Black" panose="020B0A02040204020203" pitchFamily="34" charset="0"/>
                <a:cs typeface="Segoe UI" panose="020B0502040204020203" pitchFamily="34" charset="0"/>
              </a:rPr>
              <a:t>Beuchat</a:t>
            </a:r>
            <a:r>
              <a:rPr lang="fr-FR" sz="1100" dirty="0" smtClean="0">
                <a:ea typeface="Segoe UI Black" panose="020B0A02040204020203" pitchFamily="34" charset="0"/>
                <a:cs typeface="Segoe UI" panose="020B0502040204020203" pitchFamily="34" charset="0"/>
              </a:rPr>
              <a:t>, Musée d’histoire de Marseille, bureau </a:t>
            </a:r>
            <a:r>
              <a:rPr lang="fr-FR" sz="1100" dirty="0" err="1" smtClean="0">
                <a:ea typeface="Segoe UI Black" panose="020B0A02040204020203" pitchFamily="34" charset="0"/>
                <a:cs typeface="Segoe UI" panose="020B0502040204020203" pitchFamily="34" charset="0"/>
              </a:rPr>
              <a:t>Mauric</a:t>
            </a:r>
            <a:r>
              <a:rPr lang="fr-FR" sz="1100" dirty="0" smtClean="0">
                <a:ea typeface="Segoe UI Black" panose="020B0A02040204020203" pitchFamily="34" charset="0"/>
                <a:cs typeface="Segoe UI" panose="020B0502040204020203" pitchFamily="34" charset="0"/>
              </a:rPr>
              <a:t>, </a:t>
            </a:r>
            <a:r>
              <a:rPr lang="fr-FR" sz="1100" dirty="0" err="1" smtClean="0">
                <a:ea typeface="Segoe UI Black" panose="020B0A02040204020203" pitchFamily="34" charset="0"/>
                <a:cs typeface="Segoe UI" panose="020B0502040204020203" pitchFamily="34" charset="0"/>
              </a:rPr>
              <a:t>Nautic</a:t>
            </a:r>
            <a:r>
              <a:rPr lang="fr-FR" sz="1100" dirty="0" smtClean="0">
                <a:ea typeface="Segoe UI Black" panose="020B0A02040204020203" pitchFamily="34" charset="0"/>
                <a:cs typeface="Segoe UI" panose="020B0502040204020203" pitchFamily="34" charset="0"/>
              </a:rPr>
              <a:t> Club de Miramas, Archives municipales de Marseille, </a:t>
            </a:r>
            <a:r>
              <a:rPr lang="fr-FR" sz="1100" dirty="0" smtClean="0">
                <a:ea typeface="Segoe UI Historic" panose="020B0502040204020203" pitchFamily="34" charset="0"/>
                <a:cs typeface="Segoe UI" panose="020B0502040204020203" pitchFamily="34" charset="0"/>
              </a:rPr>
              <a:t>Groupement </a:t>
            </a:r>
            <a:r>
              <a:rPr lang="fr-FR" sz="1100" dirty="0">
                <a:ea typeface="Segoe UI Historic" panose="020B0502040204020203" pitchFamily="34" charset="0"/>
                <a:cs typeface="Segoe UI" panose="020B0502040204020203" pitchFamily="34" charset="0"/>
              </a:rPr>
              <a:t>de Pêche et d’Etudes </a:t>
            </a:r>
            <a:r>
              <a:rPr lang="fr-FR" sz="1100" dirty="0" smtClean="0">
                <a:ea typeface="Segoe UI Historic" panose="020B0502040204020203" pitchFamily="34" charset="0"/>
                <a:cs typeface="Segoe UI" panose="020B0502040204020203" pitchFamily="34" charset="0"/>
              </a:rPr>
              <a:t>sous-marines (GPES), Wind Magasine, Alex Caizergues, </a:t>
            </a:r>
            <a:r>
              <a:rPr lang="fr-FR" sz="1100" dirty="0" err="1" smtClean="0">
                <a:ea typeface="Segoe UI Historic" panose="020B0502040204020203" pitchFamily="34" charset="0"/>
                <a:cs typeface="Segoe UI" panose="020B0502040204020203" pitchFamily="34" charset="0"/>
              </a:rPr>
              <a:t>Manipura</a:t>
            </a:r>
            <a:r>
              <a:rPr lang="fr-FR" sz="1100" dirty="0" smtClean="0">
                <a:ea typeface="Segoe UI Historic" panose="020B0502040204020203" pitchFamily="34" charset="0"/>
                <a:cs typeface="Segoe UI" panose="020B0502040204020203" pitchFamily="34" charset="0"/>
              </a:rPr>
              <a:t> La Ciotat</a:t>
            </a:r>
            <a:r>
              <a:rPr lang="fr-FR" sz="1100" dirty="0" smtClean="0"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fr-FR" sz="1100" dirty="0" smtClean="0">
                <a:ea typeface="Segoe UI Black" panose="020B0A02040204020203" pitchFamily="34" charset="0"/>
                <a:cs typeface="Segoe UI" panose="020B0502040204020203" pitchFamily="34" charset="0"/>
              </a:rPr>
              <a:t>et bien d’autres…</a:t>
            </a:r>
            <a:endParaRPr lang="fr-FR" sz="1100" dirty="0"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ea typeface="Segoe UI Black" panose="020B0A02040204020203" pitchFamily="34" charset="0"/>
                <a:cs typeface="Segoe UI" panose="020B0502040204020203" pitchFamily="34" charset="0"/>
              </a:rPr>
              <a:t>Une programmation culturelle associée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ea typeface="Segoe UI Black" panose="020B0A02040204020203" pitchFamily="34" charset="0"/>
                <a:cs typeface="Segoe UI" panose="020B0502040204020203" pitchFamily="34" charset="0"/>
              </a:rPr>
              <a:t>Des médiations spécifiques pour les publics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ea typeface="Segoe UI Black" panose="020B0A02040204020203" pitchFamily="34" charset="0"/>
                <a:cs typeface="Segoe UI" panose="020B0502040204020203" pitchFamily="34" charset="0"/>
              </a:rPr>
              <a:t>Une exposition connexe « Bords de mer » ou le regard de six photographes sur le rivage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78763" y="1844988"/>
            <a:ext cx="7287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 smtClean="0">
                <a:ea typeface="Segoe UI Historic" panose="020B0502040204020203" pitchFamily="34" charset="0"/>
                <a:cs typeface="Segoe UI Historic" panose="020B0502040204020203" pitchFamily="34" charset="0"/>
              </a:rPr>
              <a:t>Riche de 438 kilomètres de côtes, le département des Bouches-du-Rhône possède une </a:t>
            </a:r>
            <a:r>
              <a:rPr lang="fr-FR" sz="1200" i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véritable vocation maritime. </a:t>
            </a:r>
            <a:r>
              <a:rPr lang="fr-FR" sz="1200" i="1" dirty="0" smtClean="0">
                <a:ea typeface="Segoe UI Historic" panose="020B0502040204020203" pitchFamily="34" charset="0"/>
                <a:cs typeface="Segoe UI Historic" panose="020B0502040204020203" pitchFamily="34" charset="0"/>
              </a:rPr>
              <a:t>À </a:t>
            </a:r>
            <a:r>
              <a:rPr lang="fr-FR" sz="1200" i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l’occasion des Jeux de la XXXIIIᵉ </a:t>
            </a:r>
            <a:r>
              <a:rPr lang="fr-FR" sz="1200" i="1" dirty="0" smtClean="0">
                <a:ea typeface="Segoe UI Historic" panose="020B0502040204020203" pitchFamily="34" charset="0"/>
                <a:cs typeface="Segoe UI Historic" panose="020B0502040204020203" pitchFamily="34" charset="0"/>
              </a:rPr>
              <a:t>olympiade </a:t>
            </a:r>
            <a:r>
              <a:rPr lang="fr-FR" sz="1200" i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en </a:t>
            </a:r>
            <a:r>
              <a:rPr lang="fr-FR" sz="1200" i="1" dirty="0" smtClean="0">
                <a:ea typeface="Segoe UI Historic" panose="020B0502040204020203" pitchFamily="34" charset="0"/>
                <a:cs typeface="Segoe UI Historic" panose="020B0502040204020203" pitchFamily="34" charset="0"/>
              </a:rPr>
              <a:t>2024, les Archives départementales proposent une exposition et une programmation liée pour explorer les pratiques sportives et de loisirs en mer, sous la mer et au bord de la mer d’hier à aujourd’hui.</a:t>
            </a:r>
            <a:r>
              <a:rPr lang="fr-FR" sz="1200" i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endParaRPr lang="fr-FR" sz="1200" i="1" dirty="0" smtClean="0">
              <a:solidFill>
                <a:prstClr val="black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4746" r="7141" b="3752"/>
          <a:stretch/>
        </p:blipFill>
        <p:spPr>
          <a:xfrm>
            <a:off x="6716124" y="6972452"/>
            <a:ext cx="843551" cy="1313207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183648" y="1573762"/>
            <a:ext cx="5882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ea typeface="Segoe UI Black" panose="020B0A02040204020203" pitchFamily="34" charset="0"/>
              </a:rPr>
              <a:t>Une exposition événement aux Archives départementales /mai-août 2024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68789" y="5261308"/>
            <a:ext cx="357009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5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La multiplicité des supports </a:t>
            </a:r>
            <a:r>
              <a:rPr lang="fr-FR" sz="1150" dirty="0" smtClean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présentés -  </a:t>
            </a:r>
            <a:r>
              <a:rPr lang="fr-FR" sz="115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archives, photographies, </a:t>
            </a:r>
            <a:r>
              <a:rPr lang="fr-FR" sz="1150" dirty="0" smtClean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multimédia, arts graphiques, équipements sportifs, embarcations </a:t>
            </a:r>
            <a:r>
              <a:rPr lang="fr-FR" sz="115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-</a:t>
            </a:r>
            <a:r>
              <a:rPr lang="fr-FR" sz="1150" dirty="0" smtClean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fr-FR" sz="115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permettra de saisir la matérialité et les représentations suscitées par les sports nautiques dans un parcours scandé par des </a:t>
            </a:r>
            <a:r>
              <a:rPr lang="fr-FR" sz="1150" dirty="0" smtClean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figures de champions</a:t>
            </a:r>
            <a:r>
              <a:rPr lang="fr-FR" sz="115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.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0429" y="4360043"/>
            <a:ext cx="3568872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5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Le </a:t>
            </a:r>
            <a:r>
              <a:rPr lang="fr-FR" sz="1150" dirty="0" smtClean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parcours invite </a:t>
            </a:r>
            <a:r>
              <a:rPr lang="fr-FR" sz="115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d’abord à naviguer sur la mer, puis à y plonger avant d’en retrouver les rivages. Il nous conduit des premières régates de la fin du </a:t>
            </a:r>
            <a:r>
              <a:rPr lang="fr-FR" sz="1150" dirty="0" smtClean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XIX</a:t>
            </a:r>
            <a:r>
              <a:rPr lang="fr-FR" sz="1150" baseline="300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e</a:t>
            </a:r>
            <a:r>
              <a:rPr lang="fr-FR" sz="1150" dirty="0" smtClean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fr-FR" sz="115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sur la </a:t>
            </a:r>
            <a:r>
              <a:rPr lang="fr-FR" sz="1150" dirty="0" smtClean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rade à </a:t>
            </a:r>
            <a:r>
              <a:rPr lang="fr-FR" sz="115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la marina olympique aménagée dans l’anse du </a:t>
            </a:r>
            <a:r>
              <a:rPr lang="fr-FR" sz="1150" dirty="0" err="1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Roucas</a:t>
            </a:r>
            <a:r>
              <a:rPr lang="fr-FR" sz="115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-Blanc pour accueillir les </a:t>
            </a:r>
            <a:r>
              <a:rPr lang="fr-FR" sz="1150" dirty="0" smtClean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Jeux </a:t>
            </a:r>
            <a:r>
              <a:rPr lang="fr-FR" sz="115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2024</a:t>
            </a:r>
            <a:r>
              <a:rPr lang="fr-FR" sz="1150" dirty="0" smtClean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  <a:r>
              <a:rPr lang="fr-FR" sz="1150" i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endParaRPr lang="fr-FR" sz="1150" dirty="0">
              <a:solidFill>
                <a:prstClr val="black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577" y="8911645"/>
            <a:ext cx="3584289" cy="938719"/>
          </a:xfrm>
          <a:prstGeom prst="rect">
            <a:avLst/>
          </a:prstGeom>
          <a:ln>
            <a:solidFill>
              <a:srgbClr val="4B8FB5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1100" dirty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P</a:t>
            </a:r>
            <a:r>
              <a:rPr lang="fr-FR" sz="1100" dirty="0" smtClean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roduction  Archives départementales</a:t>
            </a:r>
          </a:p>
          <a:p>
            <a:pPr lvl="0"/>
            <a:r>
              <a:rPr lang="fr-FR" sz="1100" dirty="0" smtClean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Commissariat : Stéphane Mourlane, Maître de conférences  Aix Marseille Université et Rémi Lombardi, doctorant</a:t>
            </a:r>
          </a:p>
          <a:p>
            <a:pPr lvl="0"/>
            <a:r>
              <a:rPr lang="fr-FR" sz="1100" dirty="0" smtClean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Scénographie : </a:t>
            </a:r>
            <a:r>
              <a:rPr lang="fr-FR" sz="1100" dirty="0" err="1" smtClean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Dodeskaden</a:t>
            </a:r>
            <a:r>
              <a:rPr lang="fr-FR" sz="1100" dirty="0" smtClean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, Sylvain Massot </a:t>
            </a:r>
          </a:p>
          <a:p>
            <a:pPr lvl="0"/>
            <a:r>
              <a:rPr lang="fr-FR" sz="1100" dirty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G</a:t>
            </a:r>
            <a:r>
              <a:rPr lang="fr-FR" sz="1100" dirty="0" smtClean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raphisme </a:t>
            </a:r>
            <a:r>
              <a:rPr lang="fr-FR" sz="1100" dirty="0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Jean-Paul D’</a:t>
            </a:r>
            <a:r>
              <a:rPr lang="fr-FR" sz="1100" dirty="0" err="1">
                <a:solidFill>
                  <a:prstClr val="black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Alife</a:t>
            </a:r>
            <a:endParaRPr lang="fr-FR" sz="1100" dirty="0">
              <a:solidFill>
                <a:prstClr val="black"/>
              </a:solidFill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27566" y="10138203"/>
            <a:ext cx="1691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Arial Narrow" panose="020B0606020202030204" pitchFamily="34" charset="0"/>
              </a:rPr>
              <a:t>Archives départementales -18 rue </a:t>
            </a:r>
            <a:r>
              <a:rPr lang="fr-FR" sz="800" dirty="0" err="1" smtClean="0">
                <a:latin typeface="Arial Narrow" panose="020B0606020202030204" pitchFamily="34" charset="0"/>
              </a:rPr>
              <a:t>Mirès</a:t>
            </a:r>
            <a:r>
              <a:rPr lang="fr-FR" sz="800" dirty="0" smtClean="0">
                <a:latin typeface="Arial Narrow" panose="020B0606020202030204" pitchFamily="34" charset="0"/>
              </a:rPr>
              <a:t>  </a:t>
            </a:r>
          </a:p>
          <a:p>
            <a:r>
              <a:rPr lang="fr-FR" sz="800" dirty="0" smtClean="0">
                <a:latin typeface="Arial Narrow" panose="020B0606020202030204" pitchFamily="34" charset="0"/>
              </a:rPr>
              <a:t>13003 Marseille - archives13.fr</a:t>
            </a:r>
            <a:endParaRPr lang="fr-FR" sz="800" dirty="0">
              <a:latin typeface="Arial Narrow" panose="020B0606020202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85745"/>
            <a:ext cx="1057599" cy="10575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09" y="9451447"/>
            <a:ext cx="932697" cy="111846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" y="9868747"/>
            <a:ext cx="2243289" cy="5537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8762" y="2675985"/>
            <a:ext cx="35722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200" b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Voile, aviron, nage, plongée, planche à voile, surf, joutes, </a:t>
            </a:r>
            <a:r>
              <a:rPr lang="fr-FR" sz="1200" b="1" dirty="0" err="1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kite-surf</a:t>
            </a:r>
            <a:r>
              <a:rPr lang="fr-FR" sz="1200" b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, </a:t>
            </a:r>
            <a:r>
              <a:rPr lang="fr-FR" sz="12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toutes ces activités sportives mais aussi le milieu exceptionnel à préserver dans lequel elles se pratiquent sont à découvrir dans cette exposition vivante et immersive. A la fois historique, documentaire et sensible, </a:t>
            </a:r>
            <a:r>
              <a:rPr lang="fr-FR" sz="1200" dirty="0" smtClean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elle </a:t>
            </a:r>
            <a:r>
              <a:rPr lang="fr-FR" sz="1200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invite tous les publics à rencontrer des pratiques, des lieux, des femmes et des hommes qui ont fait de</a:t>
            </a:r>
            <a:r>
              <a:rPr lang="fr-FR" sz="1200" b="1" dirty="0">
                <a:solidFill>
                  <a:prstClr val="black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la mer un terrain de jeu et de dépassement.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186" y="919261"/>
            <a:ext cx="5889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Un </a:t>
            </a:r>
            <a:r>
              <a:rPr lang="fr-FR" dirty="0"/>
              <a:t>parcours à  travers l’histoire des jeux de mer entre sports et loisirs dans le département des Bouches-du-Rhône</a:t>
            </a:r>
          </a:p>
        </p:txBody>
      </p:sp>
    </p:spTree>
    <p:extLst>
      <p:ext uri="{BB962C8B-B14F-4D97-AF65-F5344CB8AC3E}">
        <p14:creationId xmlns:p14="http://schemas.microsoft.com/office/powerpoint/2010/main" val="5180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1423</TotalTime>
  <Words>427</Words>
  <Application>Microsoft Office PowerPoint</Application>
  <PresentationFormat>Personnalisé</PresentationFormat>
  <Paragraphs>19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Cooper Black</vt:lpstr>
      <vt:lpstr>Segoe UI</vt:lpstr>
      <vt:lpstr>Segoe UI Black</vt:lpstr>
      <vt:lpstr>Segoe UI Historic</vt:lpstr>
      <vt:lpstr>Thème Office</vt:lpstr>
      <vt:lpstr>Présentation PowerPoint</vt:lpstr>
    </vt:vector>
  </TitlesOfParts>
  <Company>Conseil Départemental 13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LESSCHAEVE Chloe</dc:creator>
  <cp:lastModifiedBy>LESSCHAEVE Chloe</cp:lastModifiedBy>
  <cp:revision>58</cp:revision>
  <cp:lastPrinted>2023-11-20T15:16:14Z</cp:lastPrinted>
  <dcterms:created xsi:type="dcterms:W3CDTF">2023-09-26T09:18:34Z</dcterms:created>
  <dcterms:modified xsi:type="dcterms:W3CDTF">2023-12-05T13:46:02Z</dcterms:modified>
</cp:coreProperties>
</file>